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2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0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90AA-4A78-4A3C-95ED-D0548004C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5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9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9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7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C7FB-33CB-494C-94DD-784E0C1F9591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BF6D-EC90-4C82-B20B-F67A42009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5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Who Needs Geology?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3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8600" y="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F59000"/>
                </a:solidFill>
              </a:rPr>
              <a:t>Theory </a:t>
            </a:r>
            <a:r>
              <a:rPr lang="en-US" altLang="en-US" sz="4400" dirty="0">
                <a:solidFill>
                  <a:srgbClr val="F59000"/>
                </a:solidFill>
              </a:rPr>
              <a:t>of Plate Tectonics</a:t>
            </a:r>
            <a:endParaRPr lang="en-US" altLang="en-US" sz="4400" b="0" dirty="0">
              <a:solidFill>
                <a:schemeClr val="tx2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914400"/>
            <a:ext cx="5715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 i="1">
                <a:solidFill>
                  <a:schemeClr val="accent2"/>
                </a:solidFill>
              </a:rPr>
              <a:t>Continental Drift Hypothesis</a:t>
            </a:r>
            <a:endParaRPr lang="en-US" altLang="en-US" sz="2800" b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en-US" sz="2000" b="0"/>
              <a:t>Originally proposed in early 20th century to explain the “fit of continents”, common rock types and fossils across ocean basins, etc.</a:t>
            </a:r>
            <a:endParaRPr lang="en-US" altLang="en-US" sz="1800" b="0"/>
          </a:p>
          <a:p>
            <a:pPr lvl="1" eaLnBrk="1" hangingPunct="1"/>
            <a:r>
              <a:rPr lang="en-US" altLang="en-US" sz="2000" b="0"/>
              <a:t>Insufficient evidence found for driving mechanism; hypothesis initially rejected</a:t>
            </a:r>
            <a:endParaRPr lang="en-US" altLang="en-US" sz="2400" b="0"/>
          </a:p>
          <a:p>
            <a:pPr eaLnBrk="1" hangingPunct="1"/>
            <a:r>
              <a:rPr lang="en-US" altLang="en-US" sz="2800" b="0" i="1">
                <a:solidFill>
                  <a:schemeClr val="accent2"/>
                </a:solidFill>
              </a:rPr>
              <a:t>Plate Tectonics Theory</a:t>
            </a:r>
            <a:endParaRPr lang="en-US" altLang="en-US" sz="2800" b="0"/>
          </a:p>
          <a:p>
            <a:pPr lvl="1" eaLnBrk="1" hangingPunct="1"/>
            <a:r>
              <a:rPr lang="en-US" altLang="en-US" sz="2000" b="0"/>
              <a:t>Originally proposed in the late 1960s </a:t>
            </a:r>
          </a:p>
          <a:p>
            <a:pPr lvl="1" eaLnBrk="1" hangingPunct="1"/>
            <a:r>
              <a:rPr lang="en-US" altLang="en-US" sz="2000" b="0"/>
              <a:t>Included new understanding of the seafloor and explanation of driving force </a:t>
            </a:r>
          </a:p>
          <a:p>
            <a:pPr lvl="1" eaLnBrk="1" hangingPunct="1"/>
            <a:r>
              <a:rPr lang="en-US" altLang="en-US" sz="2000" b="0"/>
              <a:t>Describes lithosphere as being broken into </a:t>
            </a:r>
            <a:r>
              <a:rPr lang="en-US" altLang="en-US" sz="2000" b="0" i="1"/>
              <a:t>plates</a:t>
            </a:r>
            <a:r>
              <a:rPr lang="en-US" altLang="en-US" sz="2000" b="0"/>
              <a:t> that are in motion</a:t>
            </a:r>
          </a:p>
          <a:p>
            <a:pPr lvl="1" eaLnBrk="1" hangingPunct="1"/>
            <a:r>
              <a:rPr lang="en-US" altLang="en-US" sz="2000" b="0"/>
              <a:t>Explains origin and locations of such things as volcanoes, fault zones and mountain belts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3124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59ED7-30D9-42CD-907A-87402D5F95C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130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59000"/>
                </a:solidFill>
              </a:rPr>
              <a:t>Tectonic Plate Boundaries</a:t>
            </a: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228600" y="1447800"/>
            <a:ext cx="678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 i="1" dirty="0">
                <a:solidFill>
                  <a:schemeClr val="accent2"/>
                </a:solidFill>
              </a:rPr>
              <a:t>Divergent</a:t>
            </a:r>
            <a:r>
              <a:rPr lang="en-US" altLang="en-US" sz="2800" b="0" dirty="0">
                <a:solidFill>
                  <a:schemeClr val="accent2"/>
                </a:solidFill>
              </a:rPr>
              <a:t> </a:t>
            </a:r>
            <a:r>
              <a:rPr lang="en-US" altLang="en-US" sz="2800" b="0" dirty="0"/>
              <a:t>boundaries</a:t>
            </a:r>
            <a:endParaRPr lang="en-US" altLang="en-US" sz="2800" b="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en-US" sz="2000" b="0" dirty="0"/>
              <a:t>Plates move apart</a:t>
            </a:r>
          </a:p>
          <a:p>
            <a:pPr lvl="1" eaLnBrk="1" hangingPunct="1"/>
            <a:r>
              <a:rPr lang="en-US" altLang="en-US" sz="2000" b="0" dirty="0"/>
              <a:t>Magma rises, cools and forms new lithosphere</a:t>
            </a:r>
          </a:p>
          <a:p>
            <a:pPr lvl="1" eaLnBrk="1" hangingPunct="1"/>
            <a:r>
              <a:rPr lang="en-US" altLang="en-US" sz="2000" b="0" dirty="0"/>
              <a:t>Typically expressed as </a:t>
            </a:r>
            <a:r>
              <a:rPr lang="en-US" altLang="en-US" sz="2000" b="0" i="1" dirty="0"/>
              <a:t>mid-oceanic ridges</a:t>
            </a:r>
            <a:endParaRPr lang="en-US" altLang="en-US" sz="2400" b="0" dirty="0"/>
          </a:p>
          <a:p>
            <a:pPr eaLnBrk="1" hangingPunct="1"/>
            <a:r>
              <a:rPr lang="en-US" altLang="en-US" sz="2800" b="0" i="1" dirty="0">
                <a:solidFill>
                  <a:schemeClr val="accent2"/>
                </a:solidFill>
              </a:rPr>
              <a:t>Transform</a:t>
            </a:r>
            <a:r>
              <a:rPr lang="en-US" altLang="en-US" sz="2800" b="0" dirty="0">
                <a:solidFill>
                  <a:schemeClr val="accent2"/>
                </a:solidFill>
              </a:rPr>
              <a:t> </a:t>
            </a:r>
            <a:r>
              <a:rPr lang="en-US" altLang="en-US" sz="2800" b="0" dirty="0"/>
              <a:t>boundaries</a:t>
            </a:r>
          </a:p>
          <a:p>
            <a:pPr lvl="1" eaLnBrk="1" hangingPunct="1"/>
            <a:r>
              <a:rPr lang="en-US" altLang="en-US" sz="2000" b="0" dirty="0"/>
              <a:t>Plates slide past one another </a:t>
            </a:r>
          </a:p>
          <a:p>
            <a:pPr lvl="1" eaLnBrk="1" hangingPunct="1"/>
            <a:r>
              <a:rPr lang="en-US" altLang="en-US" sz="2000" b="0" dirty="0"/>
              <a:t>Fault zones and earthquakes mark boundary</a:t>
            </a:r>
          </a:p>
          <a:p>
            <a:pPr lvl="1" eaLnBrk="1" hangingPunct="1"/>
            <a:r>
              <a:rPr lang="en-US" altLang="en-US" sz="2000" b="0" dirty="0"/>
              <a:t>San Andreas fault in California</a:t>
            </a:r>
            <a:endParaRPr lang="en-US" altLang="en-US" sz="1800" b="0" dirty="0"/>
          </a:p>
          <a:p>
            <a:pPr eaLnBrk="1" hangingPunct="1"/>
            <a:r>
              <a:rPr lang="en-US" altLang="en-US" sz="2800" b="0" i="1" dirty="0">
                <a:solidFill>
                  <a:schemeClr val="accent2"/>
                </a:solidFill>
              </a:rPr>
              <a:t>Convergent</a:t>
            </a:r>
            <a:r>
              <a:rPr lang="en-US" altLang="en-US" sz="2800" b="0" dirty="0">
                <a:solidFill>
                  <a:schemeClr val="accent2"/>
                </a:solidFill>
              </a:rPr>
              <a:t> </a:t>
            </a:r>
            <a:r>
              <a:rPr lang="en-US" altLang="en-US" sz="2800" b="0" dirty="0"/>
              <a:t>boundaries</a:t>
            </a:r>
            <a:endParaRPr lang="en-US" altLang="en-US" sz="2800" b="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en-US" sz="2000" b="0" dirty="0"/>
              <a:t>Plates move toward each other</a:t>
            </a:r>
          </a:p>
          <a:p>
            <a:pPr lvl="1" eaLnBrk="1" hangingPunct="1"/>
            <a:r>
              <a:rPr lang="en-US" altLang="en-US" sz="2000" b="0" dirty="0"/>
              <a:t>Mountain belts and volcanoes common</a:t>
            </a:r>
          </a:p>
          <a:p>
            <a:pPr lvl="1" eaLnBrk="1" hangingPunct="1"/>
            <a:r>
              <a:rPr lang="en-US" altLang="en-US" sz="2000" b="0" dirty="0"/>
              <a:t>Oceanic plates may sink into mantle along a </a:t>
            </a:r>
            <a:r>
              <a:rPr lang="en-US" altLang="en-US" sz="2000" b="0" i="1" dirty="0"/>
              <a:t>subduction zone</a:t>
            </a:r>
            <a:r>
              <a:rPr lang="en-US" altLang="en-US" sz="2000" b="0" dirty="0"/>
              <a:t>, typically marked by a deep ocean trench</a:t>
            </a:r>
            <a:endParaRPr lang="en-US" altLang="en-US" sz="1800" b="0" dirty="0"/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60" y="1066800"/>
            <a:ext cx="29718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7DD0D2-F532-4D21-86DD-F2A800635F5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60" y="4008437"/>
            <a:ext cx="32766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85800" y="1752600"/>
            <a:ext cx="807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>
                <a:solidFill>
                  <a:schemeClr val="accent2"/>
                </a:solidFill>
              </a:rPr>
              <a:t>“Deep” Time</a:t>
            </a:r>
          </a:p>
          <a:p>
            <a:pPr lvl="1" eaLnBrk="1" hangingPunct="1"/>
            <a:r>
              <a:rPr lang="en-US" altLang="en-US" sz="2000" b="0"/>
              <a:t>Most geologic processes occur gradually over millions of years</a:t>
            </a:r>
          </a:p>
          <a:p>
            <a:pPr lvl="1" eaLnBrk="1" hangingPunct="1"/>
            <a:r>
              <a:rPr lang="en-US" altLang="en-US" sz="2000" b="0"/>
              <a:t>Changes typically imperceptible over the span of a human lifetime</a:t>
            </a:r>
            <a:endParaRPr lang="en-US" altLang="en-US" sz="2400" b="0"/>
          </a:p>
          <a:p>
            <a:pPr lvl="1" eaLnBrk="1" hangingPunct="1"/>
            <a:r>
              <a:rPr lang="en-US" altLang="en-US" sz="2000" b="0"/>
              <a:t>Current best estimate for age of Earth is ~4.55 </a:t>
            </a:r>
            <a:r>
              <a:rPr lang="en-US" altLang="en-US" sz="2000" b="0" i="1"/>
              <a:t>billion</a:t>
            </a:r>
            <a:r>
              <a:rPr lang="en-US" altLang="en-US" sz="2000" b="0"/>
              <a:t> years</a:t>
            </a:r>
          </a:p>
          <a:p>
            <a:pPr eaLnBrk="1" hangingPunct="1"/>
            <a:r>
              <a:rPr lang="en-US" altLang="en-US" sz="2800" b="0">
                <a:solidFill>
                  <a:schemeClr val="accent2"/>
                </a:solidFill>
              </a:rPr>
              <a:t>Geologic Time and the History of Life</a:t>
            </a:r>
          </a:p>
          <a:p>
            <a:pPr lvl="1" eaLnBrk="1" hangingPunct="1"/>
            <a:r>
              <a:rPr lang="en-US" altLang="en-US" sz="2000" b="0"/>
              <a:t>Complex life forms became abundant ~544 million years ago</a:t>
            </a:r>
          </a:p>
          <a:p>
            <a:pPr lvl="1" eaLnBrk="1" hangingPunct="1"/>
            <a:r>
              <a:rPr lang="en-US" altLang="en-US" sz="2000" b="0"/>
              <a:t>Reptiles became abundant ~230 million years ago</a:t>
            </a:r>
          </a:p>
          <a:p>
            <a:pPr lvl="1" eaLnBrk="1" hangingPunct="1"/>
            <a:r>
              <a:rPr lang="en-US" altLang="en-US" sz="2000" b="0"/>
              <a:t>Dinosaurs became extinct (along with </a:t>
            </a:r>
            <a:r>
              <a:rPr lang="en-US" altLang="en-US" sz="2000" b="0" i="1"/>
              <a:t>many</a:t>
            </a:r>
            <a:r>
              <a:rPr lang="en-US" altLang="en-US" sz="2000" b="0"/>
              <a:t> other organisms) </a:t>
            </a:r>
          </a:p>
          <a:p>
            <a:pPr lvl="1" eaLnBrk="1" hangingPunct="1">
              <a:buFontTx/>
              <a:buNone/>
            </a:pPr>
            <a:r>
              <a:rPr lang="en-US" altLang="en-US" sz="2000" b="0"/>
              <a:t>	~65 million years ago</a:t>
            </a:r>
          </a:p>
          <a:p>
            <a:pPr lvl="1" eaLnBrk="1" hangingPunct="1"/>
            <a:r>
              <a:rPr lang="en-US" altLang="en-US" sz="2000" b="0"/>
              <a:t>Humans have been around for only ~ 3 million years</a:t>
            </a:r>
          </a:p>
          <a:p>
            <a:pPr eaLnBrk="1" hangingPunct="1"/>
            <a:r>
              <a:rPr lang="en-US" altLang="en-US" sz="2400" b="0"/>
              <a:t>“Nothing hurries geology”</a:t>
            </a:r>
            <a:endParaRPr lang="en-US" altLang="en-US" sz="2000" b="0"/>
          </a:p>
          <a:p>
            <a:pPr lvl="4" eaLnBrk="1" hangingPunct="1">
              <a:buFontTx/>
              <a:buNone/>
            </a:pPr>
            <a:r>
              <a:rPr lang="en-US" altLang="en-US" sz="1400" b="0"/>
              <a:t>		       Mark Twain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59000"/>
                </a:solidFill>
              </a:rPr>
              <a:t>Geologic Time</a:t>
            </a: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51D38E-F533-41B8-814F-9F72EDA5BB7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4353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14400"/>
            <a:ext cx="5943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i="1" smtClean="0"/>
              <a:t>Geologic time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cs typeface="Times New Roman" pitchFamily="18" charset="0"/>
              </a:rPr>
              <a:t>Geologists are now able to assign fairly accurate dates to events in Earth history</a:t>
            </a:r>
            <a:r>
              <a:rPr lang="en-US" altLang="en-US" b="1" smtClean="0"/>
              <a:t> </a:t>
            </a:r>
          </a:p>
          <a:p>
            <a:pPr eaLnBrk="1" hangingPunct="1"/>
            <a:r>
              <a:rPr lang="en-US" altLang="en-US" b="1" smtClean="0">
                <a:cs typeface="Times New Roman" pitchFamily="18" charset="0"/>
              </a:rPr>
              <a:t>Relative dating and the geologic time scale</a:t>
            </a:r>
            <a:r>
              <a:rPr lang="en-US" altLang="en-US" b="1" smtClean="0"/>
              <a:t> </a:t>
            </a:r>
          </a:p>
          <a:p>
            <a:pPr lvl="2" eaLnBrk="1" hangingPunct="1"/>
            <a:r>
              <a:rPr lang="en-US" altLang="en-US" sz="2800" b="1" smtClean="0">
                <a:cs typeface="Times New Roman" pitchFamily="18" charset="0"/>
              </a:rPr>
              <a:t>Relative dating means that dates are placed in their proper sequence or order without knowing their age in years</a:t>
            </a:r>
            <a:r>
              <a:rPr lang="en-US" altLang="en-US" sz="2800" b="1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b="1" smtClean="0"/>
          </a:p>
          <a:p>
            <a:pPr lvl="2"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36503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914400"/>
            <a:ext cx="5486400" cy="7016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b="1" i="1" smtClean="0"/>
              <a:t>Geologic time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cs typeface="Times New Roman" pitchFamily="18" charset="0"/>
              </a:rPr>
              <a:t>The magnitude of geologic time</a:t>
            </a:r>
            <a:r>
              <a:rPr lang="en-US" altLang="en-US" b="1" smtClean="0"/>
              <a:t> </a:t>
            </a:r>
          </a:p>
          <a:p>
            <a:pPr lvl="2" eaLnBrk="1" hangingPunct="1"/>
            <a:r>
              <a:rPr lang="en-US" altLang="en-US" sz="2800" b="1" smtClean="0">
                <a:cs typeface="Times New Roman" pitchFamily="18" charset="0"/>
              </a:rPr>
              <a:t>Involves vast times – millions or billions of years</a:t>
            </a:r>
            <a:r>
              <a:rPr lang="en-US" altLang="en-US" sz="2800" b="1" smtClean="0"/>
              <a:t> </a:t>
            </a:r>
          </a:p>
          <a:p>
            <a:pPr lvl="2" eaLnBrk="1" hangingPunct="1"/>
            <a:r>
              <a:rPr lang="en-US" altLang="en-US" sz="2800" b="1" smtClean="0">
                <a:cs typeface="Times New Roman" pitchFamily="18" charset="0"/>
              </a:rPr>
              <a:t>An appreciation for the magnitude of geologic time is important because many processes are very gradual</a:t>
            </a:r>
            <a:r>
              <a:rPr lang="en-US" altLang="en-US" sz="2800" b="1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74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28"/>
          <p:cNvSpPr txBox="1">
            <a:spLocks noChangeArrowheads="1"/>
          </p:cNvSpPr>
          <p:nvPr/>
        </p:nvSpPr>
        <p:spPr bwMode="auto">
          <a:xfrm>
            <a:off x="6781800" y="2743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19" name="Rectangle 1029"/>
          <p:cNvSpPr>
            <a:spLocks noChangeArrowheads="1"/>
          </p:cNvSpPr>
          <p:nvPr/>
        </p:nvSpPr>
        <p:spPr bwMode="auto">
          <a:xfrm>
            <a:off x="6324600" y="1905000"/>
            <a:ext cx="243840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tx2"/>
                </a:solidFill>
              </a:rPr>
              <a:t>The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tx2"/>
                </a:solidFill>
              </a:rPr>
              <a:t>Geologic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tx2"/>
                </a:solidFill>
              </a:rPr>
              <a:t>Time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tx2"/>
                </a:solidFill>
              </a:rPr>
              <a:t>Scale</a:t>
            </a:r>
          </a:p>
        </p:txBody>
      </p:sp>
      <p:sp>
        <p:nvSpPr>
          <p:cNvPr id="9220" name="Text Box 1030"/>
          <p:cNvSpPr txBox="1">
            <a:spLocks noChangeArrowheads="1"/>
          </p:cNvSpPr>
          <p:nvPr/>
        </p:nvSpPr>
        <p:spPr bwMode="auto">
          <a:xfrm>
            <a:off x="6477000" y="58674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Verdana" pitchFamily="34" charset="0"/>
              </a:rPr>
              <a:t>Figure 1.4</a:t>
            </a:r>
          </a:p>
        </p:txBody>
      </p:sp>
      <p:pic>
        <p:nvPicPr>
          <p:cNvPr id="9221" name="Picture 1031" descr="01_0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"/>
            <a:ext cx="4267200" cy="6248400"/>
          </a:xfrm>
          <a:noFill/>
        </p:spPr>
      </p:pic>
    </p:spTree>
    <p:extLst>
      <p:ext uri="{BB962C8B-B14F-4D97-AF65-F5344CB8AC3E}">
        <p14:creationId xmlns:p14="http://schemas.microsoft.com/office/powerpoint/2010/main" val="19310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59000"/>
                </a:solidFill>
              </a:rPr>
              <a:t>Geology </a:t>
            </a:r>
            <a:r>
              <a:rPr lang="en-US" altLang="en-US" b="1" dirty="0" smtClean="0">
                <a:solidFill>
                  <a:srgbClr val="F59000"/>
                </a:solidFill>
              </a:rPr>
              <a:t>in Today’s World</a:t>
            </a:r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i="1" smtClean="0">
                <a:solidFill>
                  <a:schemeClr val="accent2"/>
                </a:solidFill>
              </a:rPr>
              <a:t>Geology</a:t>
            </a:r>
            <a:r>
              <a:rPr lang="en-US" altLang="en-US" sz="2800" smtClean="0"/>
              <a:t> - The scientific study of the Earth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smtClean="0"/>
              <a:t>Physical Geology</a:t>
            </a:r>
            <a:r>
              <a:rPr lang="en-US" altLang="en-US" sz="2400" smtClean="0"/>
              <a:t> is the study of Earth’s materials, changes of the surface and interior of the Earth, and the forces that cause those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Historical Geology is the of the origin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2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Practical Aspects of Geology</a:t>
            </a:r>
            <a:endParaRPr lang="en-US" alt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Natural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Geological hazards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Environmental protection</a:t>
            </a:r>
            <a:endParaRPr lang="en-US" altLang="en-US" smtClean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200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EEE7-6E8D-42CF-A8C0-5408B1CEF49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5804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457200" y="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59000"/>
                </a:solidFill>
              </a:rPr>
              <a:t>Practical Aspects of Geology</a:t>
            </a: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533400" y="1219200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 i="1">
                <a:solidFill>
                  <a:schemeClr val="accent2"/>
                </a:solidFill>
              </a:rPr>
              <a:t>Natural Resources</a:t>
            </a:r>
            <a:endParaRPr lang="en-US" altLang="en-US" b="0"/>
          </a:p>
          <a:p>
            <a:pPr lvl="1" eaLnBrk="1" hangingPunct="1"/>
            <a:r>
              <a:rPr lang="en-US" altLang="en-US" sz="2400" b="0" u="sng"/>
              <a:t>All</a:t>
            </a:r>
            <a:r>
              <a:rPr lang="en-US" altLang="en-US" sz="2400" b="0"/>
              <a:t> manufactured objects depend on Earth’s resources</a:t>
            </a:r>
          </a:p>
          <a:p>
            <a:pPr lvl="1" eaLnBrk="1" hangingPunct="1"/>
            <a:r>
              <a:rPr lang="en-US" altLang="en-US" sz="2400" b="0"/>
              <a:t>Localized concentrations of useful geological resources are mined or extracted</a:t>
            </a:r>
          </a:p>
          <a:p>
            <a:pPr lvl="1" eaLnBrk="1" hangingPunct="1"/>
            <a:r>
              <a:rPr lang="en-US" altLang="en-US" sz="2400" b="0"/>
              <a:t>If it can’t be grown, it must be mined</a:t>
            </a:r>
          </a:p>
          <a:p>
            <a:pPr lvl="1" eaLnBrk="1" hangingPunct="1"/>
            <a:r>
              <a:rPr lang="en-US" altLang="en-US" sz="2400" b="0"/>
              <a:t>Most resources are limited in quantity and </a:t>
            </a:r>
            <a:r>
              <a:rPr lang="en-US" altLang="en-US" sz="2400" b="0" i="1">
                <a:solidFill>
                  <a:schemeClr val="accent2"/>
                </a:solidFill>
              </a:rPr>
              <a:t>non-renewable</a:t>
            </a:r>
            <a:endParaRPr lang="en-US" altLang="en-US" sz="2400" b="0"/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2935288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30B597-429C-41DE-BB71-C949EA8773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890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59000"/>
                </a:solidFill>
              </a:rPr>
              <a:t>Resource Extraction and Environmental Protection</a:t>
            </a: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28600" y="2133600"/>
            <a:ext cx="5181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 i="1">
                <a:solidFill>
                  <a:schemeClr val="accent2"/>
                </a:solidFill>
              </a:rPr>
              <a:t>Coal Mining</a:t>
            </a:r>
            <a:endParaRPr lang="en-US" altLang="en-US" b="0"/>
          </a:p>
          <a:p>
            <a:pPr lvl="1" eaLnBrk="1" hangingPunct="1"/>
            <a:r>
              <a:rPr lang="en-US" altLang="en-US" sz="2400" b="0"/>
              <a:t>Careless mining can release acids into groundwater</a:t>
            </a:r>
          </a:p>
          <a:p>
            <a:pPr lvl="1" eaLnBrk="1" hangingPunct="1">
              <a:buFontTx/>
              <a:buNone/>
            </a:pPr>
            <a:endParaRPr lang="en-US" altLang="en-US" sz="1200" b="0"/>
          </a:p>
          <a:p>
            <a:pPr eaLnBrk="1" hangingPunct="1"/>
            <a:r>
              <a:rPr lang="en-US" altLang="en-US" sz="2800" b="0" i="1">
                <a:solidFill>
                  <a:schemeClr val="accent2"/>
                </a:solidFill>
              </a:rPr>
              <a:t>Petroleum Resources</a:t>
            </a:r>
            <a:endParaRPr lang="en-US" altLang="en-US" b="0" i="1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en-US" sz="2400" b="0"/>
              <a:t>Removal, transportation and waste disposal can damage the environment</a:t>
            </a:r>
            <a:endParaRPr lang="en-US" altLang="en-US" b="0" i="1">
              <a:solidFill>
                <a:schemeClr val="accent2"/>
              </a:solidFill>
            </a:endParaRP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228600" y="5540375"/>
            <a:ext cx="8839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0" i="1">
                <a:solidFill>
                  <a:schemeClr val="accent2"/>
                </a:solidFill>
              </a:rPr>
              <a:t>  Dwindling resources can encourage disregard for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0" i="1">
                <a:solidFill>
                  <a:schemeClr val="accent2"/>
                </a:solidFill>
              </a:rPr>
              <a:t>    ecological damage caused by extraction activities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6629400" y="5029200"/>
            <a:ext cx="1136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Alaska pipeline</a:t>
            </a:r>
            <a:endParaRPr lang="en-US" altLang="en-US" sz="2400" b="0"/>
          </a:p>
        </p:txBody>
      </p:sp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73363"/>
            <a:ext cx="3200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3DD773-C6C6-4A4E-B6AD-169193DAE35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8206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59000"/>
                </a:solidFill>
              </a:rPr>
              <a:t>Geologic Hazards</a:t>
            </a: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304800" y="19812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 i="1">
                <a:solidFill>
                  <a:schemeClr val="accent2"/>
                </a:solidFill>
              </a:rPr>
              <a:t>Earthquakes</a:t>
            </a:r>
            <a:endParaRPr lang="en-US" altLang="en-US" b="0"/>
          </a:p>
          <a:p>
            <a:pPr lvl="1" eaLnBrk="1" hangingPunct="1"/>
            <a:r>
              <a:rPr lang="en-US" altLang="en-US" sz="2400" b="0"/>
              <a:t>Shaking can damage buildings and break utility lines (electric, gas, water, sewer)</a:t>
            </a:r>
            <a:endParaRPr lang="en-US" altLang="en-US" b="0"/>
          </a:p>
          <a:p>
            <a:pPr eaLnBrk="1" hangingPunct="1"/>
            <a:r>
              <a:rPr lang="en-US" altLang="en-US" sz="2800" b="0" i="1">
                <a:solidFill>
                  <a:schemeClr val="accent2"/>
                </a:solidFill>
              </a:rPr>
              <a:t>Volcanoes</a:t>
            </a:r>
          </a:p>
          <a:p>
            <a:pPr lvl="1" eaLnBrk="1" hangingPunct="1"/>
            <a:r>
              <a:rPr lang="en-US" altLang="en-US" sz="2400" b="0"/>
              <a:t>Ash flows and mudflows can overwhelm populated areas</a:t>
            </a:r>
            <a:endParaRPr lang="en-US" altLang="en-US" b="0" i="1">
              <a:solidFill>
                <a:schemeClr val="accent2"/>
              </a:solidFill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04800" y="5181600"/>
            <a:ext cx="58674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800" b="0" i="1">
                <a:solidFill>
                  <a:schemeClr val="accent2"/>
                </a:solidFill>
              </a:rPr>
              <a:t>  Landslides, floods, and wave erosion</a:t>
            </a:r>
          </a:p>
        </p:txBody>
      </p:sp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1650"/>
            <a:ext cx="30480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C8683F-5720-46C9-BFF5-4D967B725A4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107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8600" y="609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F59000"/>
                </a:solidFill>
              </a:rPr>
              <a:t>Physical </a:t>
            </a:r>
            <a:r>
              <a:rPr lang="en-US" altLang="en-US" sz="4400" dirty="0">
                <a:solidFill>
                  <a:srgbClr val="F59000"/>
                </a:solidFill>
              </a:rPr>
              <a:t>Geology Concepts</a:t>
            </a:r>
            <a:endParaRPr lang="en-US" altLang="en-US" sz="4400" b="0" dirty="0">
              <a:solidFill>
                <a:schemeClr val="tx2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2400" y="1981200"/>
            <a:ext cx="525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/>
              <a:t>Earth’s Systems</a:t>
            </a:r>
            <a:endParaRPr lang="en-US" altLang="en-US" b="0" i="1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en-US" sz="2400" b="0" i="1">
                <a:solidFill>
                  <a:schemeClr val="accent2"/>
                </a:solidFill>
              </a:rPr>
              <a:t>Atmosphere</a:t>
            </a:r>
            <a:endParaRPr lang="en-US" altLang="en-US" sz="2400" b="0"/>
          </a:p>
          <a:p>
            <a:pPr lvl="2" eaLnBrk="1" hangingPunct="1"/>
            <a:r>
              <a:rPr lang="en-US" altLang="en-US" sz="2000" b="0"/>
              <a:t>the gases that envelop the Earth</a:t>
            </a:r>
          </a:p>
          <a:p>
            <a:pPr lvl="1" eaLnBrk="1" hangingPunct="1"/>
            <a:r>
              <a:rPr lang="en-US" altLang="en-US" sz="2400" b="0" i="1">
                <a:solidFill>
                  <a:schemeClr val="accent2"/>
                </a:solidFill>
              </a:rPr>
              <a:t>Hydrosphere</a:t>
            </a:r>
            <a:endParaRPr lang="en-US" altLang="en-US" sz="2400" b="0"/>
          </a:p>
          <a:p>
            <a:pPr lvl="2" eaLnBrk="1" hangingPunct="1"/>
            <a:r>
              <a:rPr lang="en-US" altLang="en-US" sz="2000" b="0"/>
              <a:t>water on or near the Earth’s surface</a:t>
            </a:r>
            <a:endParaRPr lang="en-US" altLang="en-US" b="0"/>
          </a:p>
          <a:p>
            <a:pPr lvl="1" eaLnBrk="1" hangingPunct="1"/>
            <a:r>
              <a:rPr lang="en-US" altLang="en-US" sz="2400" b="0" i="1">
                <a:solidFill>
                  <a:schemeClr val="accent2"/>
                </a:solidFill>
              </a:rPr>
              <a:t>Biosphere</a:t>
            </a:r>
            <a:endParaRPr lang="en-US" altLang="en-US" b="0"/>
          </a:p>
          <a:p>
            <a:pPr lvl="2" eaLnBrk="1" hangingPunct="1"/>
            <a:r>
              <a:rPr lang="en-US" altLang="en-US" sz="2000" b="0"/>
              <a:t>all living or once-living materials</a:t>
            </a:r>
            <a:endParaRPr lang="en-US" altLang="en-US" b="0"/>
          </a:p>
          <a:p>
            <a:pPr lvl="1" eaLnBrk="1" hangingPunct="1"/>
            <a:r>
              <a:rPr lang="en-US" altLang="en-US" sz="2400" b="0" i="1">
                <a:solidFill>
                  <a:schemeClr val="accent2"/>
                </a:solidFill>
              </a:rPr>
              <a:t>Geosphere</a:t>
            </a:r>
            <a:endParaRPr lang="en-US" altLang="en-US" sz="2400" b="0"/>
          </a:p>
          <a:p>
            <a:pPr lvl="2" eaLnBrk="1" hangingPunct="1"/>
            <a:r>
              <a:rPr lang="en-US" altLang="en-US" sz="2000" b="0"/>
              <a:t>the solid rocky Earth</a:t>
            </a:r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90813"/>
            <a:ext cx="32004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9B807-5D4D-45A3-AD45-D45FFD525D7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9490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59000"/>
                </a:solidFill>
              </a:rPr>
              <a:t>Physical Geology Concepts</a:t>
            </a: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28600" y="2133600"/>
            <a:ext cx="6172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 i="1">
                <a:solidFill>
                  <a:schemeClr val="accent2"/>
                </a:solidFill>
              </a:rPr>
              <a:t>Earth’s Heat Engines</a:t>
            </a:r>
          </a:p>
          <a:p>
            <a:pPr eaLnBrk="1" hangingPunct="1">
              <a:buFontTx/>
              <a:buNone/>
            </a:pPr>
            <a:endParaRPr lang="en-US" altLang="en-US" sz="800" b="0"/>
          </a:p>
          <a:p>
            <a:pPr lvl="1" eaLnBrk="1" hangingPunct="1"/>
            <a:r>
              <a:rPr lang="en-US" altLang="en-US" sz="2400" b="0"/>
              <a:t>External (energy from the Sun)</a:t>
            </a:r>
          </a:p>
          <a:p>
            <a:pPr lvl="2" eaLnBrk="1" hangingPunct="1"/>
            <a:r>
              <a:rPr lang="en-US" altLang="en-US" sz="2000" b="0"/>
              <a:t>Primary driver of atmospheric (weather) and hydrospheric circulation</a:t>
            </a:r>
          </a:p>
          <a:p>
            <a:pPr lvl="2" eaLnBrk="1" hangingPunct="1"/>
            <a:r>
              <a:rPr lang="en-US" altLang="en-US" sz="2000" b="0"/>
              <a:t>Controls weathering of rocks at Earth’s surface</a:t>
            </a:r>
          </a:p>
          <a:p>
            <a:pPr lvl="2" eaLnBrk="1" hangingPunct="1">
              <a:buFontTx/>
              <a:buNone/>
            </a:pPr>
            <a:endParaRPr lang="en-US" altLang="en-US" sz="800" b="0"/>
          </a:p>
          <a:p>
            <a:pPr lvl="1" eaLnBrk="1" hangingPunct="1"/>
            <a:r>
              <a:rPr lang="en-US" altLang="en-US" sz="2400" b="0"/>
              <a:t>Internal (heat moving from hot interior to cooler exterior)</a:t>
            </a:r>
            <a:endParaRPr lang="en-US" altLang="en-US" b="0"/>
          </a:p>
          <a:p>
            <a:pPr lvl="2" eaLnBrk="1" hangingPunct="1"/>
            <a:r>
              <a:rPr lang="en-US" altLang="en-US" sz="2000" b="0"/>
              <a:t>Primary driver of most geospheric phenomena (volcanism, magmatism, tectonism)</a:t>
            </a:r>
          </a:p>
        </p:txBody>
      </p:sp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057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52663"/>
            <a:ext cx="2135188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57D677-6D13-439C-969C-1BBF7AE96E9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2991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59000"/>
                </a:solidFill>
              </a:rPr>
              <a:t>Earth’s Interior</a:t>
            </a: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914400"/>
            <a:ext cx="533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/>
              <a:t>Compositional Layers</a:t>
            </a:r>
          </a:p>
          <a:p>
            <a:pPr lvl="1" eaLnBrk="1" hangingPunct="1"/>
            <a:r>
              <a:rPr lang="en-US" altLang="en-US" sz="2400" b="0" i="1">
                <a:solidFill>
                  <a:schemeClr val="accent2"/>
                </a:solidFill>
              </a:rPr>
              <a:t>Crust</a:t>
            </a:r>
            <a:r>
              <a:rPr lang="en-US" altLang="en-US" sz="2000" b="0"/>
              <a:t> (~3-70 km thick)</a:t>
            </a:r>
          </a:p>
          <a:p>
            <a:pPr lvl="2" eaLnBrk="1" hangingPunct="1"/>
            <a:r>
              <a:rPr lang="en-US" altLang="en-US" sz="2000" b="0"/>
              <a:t>Very thin outer rocky shell of Earth</a:t>
            </a:r>
            <a:endParaRPr lang="en-US" altLang="en-US" b="0"/>
          </a:p>
          <a:p>
            <a:pPr lvl="3" eaLnBrk="1" hangingPunct="1"/>
            <a:r>
              <a:rPr lang="en-US" altLang="en-US" sz="1800" b="0"/>
              <a:t>Continental crust</a:t>
            </a:r>
            <a:r>
              <a:rPr lang="en-US" altLang="en-US" sz="1600" b="0"/>
              <a:t> - thicker and less dense </a:t>
            </a:r>
          </a:p>
          <a:p>
            <a:pPr lvl="3" eaLnBrk="1" hangingPunct="1"/>
            <a:r>
              <a:rPr lang="en-US" altLang="en-US" sz="1800" b="0"/>
              <a:t>Oceanic crust</a:t>
            </a:r>
            <a:r>
              <a:rPr lang="en-US" altLang="en-US" sz="1600" b="0"/>
              <a:t> - thinner and more dense</a:t>
            </a:r>
            <a:endParaRPr lang="en-US" altLang="en-US" b="0"/>
          </a:p>
          <a:p>
            <a:pPr lvl="1" eaLnBrk="1" hangingPunct="1"/>
            <a:r>
              <a:rPr lang="en-US" altLang="en-US" sz="2400" b="0" i="1">
                <a:solidFill>
                  <a:schemeClr val="accent2"/>
                </a:solidFill>
              </a:rPr>
              <a:t>Mantle</a:t>
            </a:r>
            <a:r>
              <a:rPr lang="en-US" altLang="en-US" sz="2400" b="0"/>
              <a:t> </a:t>
            </a:r>
            <a:r>
              <a:rPr lang="en-US" altLang="en-US" sz="1800" b="0"/>
              <a:t>(~2900 km thick)</a:t>
            </a:r>
          </a:p>
          <a:p>
            <a:pPr lvl="2" eaLnBrk="1" hangingPunct="1"/>
            <a:r>
              <a:rPr lang="en-US" altLang="en-US" sz="2000" b="0"/>
              <a:t>Hot solid that flows slowly over time; Fe-, Mg-, Si-rich minerals</a:t>
            </a:r>
          </a:p>
          <a:p>
            <a:pPr lvl="1" eaLnBrk="1" hangingPunct="1"/>
            <a:r>
              <a:rPr lang="en-US" altLang="en-US" sz="2400" b="0" i="1">
                <a:solidFill>
                  <a:schemeClr val="accent2"/>
                </a:solidFill>
              </a:rPr>
              <a:t>Core</a:t>
            </a:r>
            <a:r>
              <a:rPr lang="en-US" altLang="en-US" sz="2400" b="0"/>
              <a:t> </a:t>
            </a:r>
            <a:r>
              <a:rPr lang="en-US" altLang="en-US" sz="1800" b="0"/>
              <a:t>(~3400 km radius)</a:t>
            </a:r>
          </a:p>
          <a:p>
            <a:pPr lvl="2" eaLnBrk="1" hangingPunct="1"/>
            <a:r>
              <a:rPr lang="en-US" altLang="en-US" sz="2000" b="0"/>
              <a:t>Outer core - metallic liquid; </a:t>
            </a:r>
          </a:p>
          <a:p>
            <a:pPr lvl="2" eaLnBrk="1" hangingPunct="1">
              <a:lnSpc>
                <a:spcPct val="70000"/>
              </a:lnSpc>
              <a:buFontTx/>
              <a:buNone/>
            </a:pPr>
            <a:r>
              <a:rPr lang="en-US" altLang="en-US" sz="2000" b="0"/>
              <a:t>	mostly iron</a:t>
            </a:r>
          </a:p>
          <a:p>
            <a:pPr lvl="2" eaLnBrk="1" hangingPunct="1"/>
            <a:r>
              <a:rPr lang="en-US" altLang="en-US" sz="2000" b="0"/>
              <a:t>Inner core - metallic solid; mostly iron</a:t>
            </a:r>
            <a:endParaRPr lang="en-US" altLang="en-US" b="0"/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312420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1FDE57-5FC0-4CDB-88FF-AAFE8E1402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1463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59000"/>
                </a:solidFill>
              </a:rPr>
              <a:t>Earth’s Interior</a:t>
            </a:r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" y="1981200"/>
            <a:ext cx="4953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r>
              <a:rPr lang="en-US" altLang="en-US" sz="2800" b="0"/>
              <a:t>Mechanical Layers</a:t>
            </a:r>
            <a:endParaRPr lang="en-US" altLang="en-US" sz="2800" b="0">
              <a:solidFill>
                <a:schemeClr val="accent2"/>
              </a:solidFill>
            </a:endParaRPr>
          </a:p>
          <a:p>
            <a:pPr lvl="1" eaLnBrk="1" hangingPunct="1"/>
            <a:r>
              <a:rPr lang="en-US" altLang="en-US" sz="2400" b="0" i="1">
                <a:solidFill>
                  <a:schemeClr val="accent2"/>
                </a:solidFill>
              </a:rPr>
              <a:t>Lithosphere</a:t>
            </a:r>
            <a:r>
              <a:rPr lang="en-US" altLang="en-US" sz="2400" b="0"/>
              <a:t> </a:t>
            </a:r>
            <a:r>
              <a:rPr lang="en-US" altLang="en-US" sz="2000" b="0"/>
              <a:t>(~100 km thick)</a:t>
            </a:r>
            <a:endParaRPr lang="en-US" altLang="en-US" sz="2400" b="0"/>
          </a:p>
          <a:p>
            <a:pPr lvl="2" eaLnBrk="1" hangingPunct="1"/>
            <a:r>
              <a:rPr lang="en-US" altLang="en-US" sz="2000" b="0"/>
              <a:t>Rigid/brittle outer shell of Earth</a:t>
            </a:r>
          </a:p>
          <a:p>
            <a:pPr lvl="2" eaLnBrk="1" hangingPunct="1"/>
            <a:r>
              <a:rPr lang="en-US" altLang="en-US" sz="2000" b="0"/>
              <a:t>Composed of both crust and uppermost mantle</a:t>
            </a:r>
          </a:p>
          <a:p>
            <a:pPr lvl="2" eaLnBrk="1" hangingPunct="1"/>
            <a:r>
              <a:rPr lang="en-US" altLang="en-US" sz="2000" b="0"/>
              <a:t>Makes up Earth’s tectonic “plates”</a:t>
            </a:r>
          </a:p>
          <a:p>
            <a:pPr lvl="1" eaLnBrk="1" hangingPunct="1"/>
            <a:r>
              <a:rPr lang="en-US" altLang="en-US" sz="2400" b="0" i="1">
                <a:solidFill>
                  <a:schemeClr val="accent2"/>
                </a:solidFill>
              </a:rPr>
              <a:t>Asthenosphere</a:t>
            </a:r>
            <a:endParaRPr lang="en-US" altLang="en-US" sz="2400" b="0"/>
          </a:p>
          <a:p>
            <a:pPr lvl="2" eaLnBrk="1" hangingPunct="1"/>
            <a:r>
              <a:rPr lang="en-US" altLang="en-US" sz="2000" b="0"/>
              <a:t>Plastic (capable of flow)  zone on which the lithosphere “floats”</a:t>
            </a:r>
          </a:p>
        </p:txBody>
      </p:sp>
      <p:pic>
        <p:nvPicPr>
          <p:cNvPr id="1229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97163"/>
            <a:ext cx="36576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054F7-186A-479C-98A1-D961D68F27B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7359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691</Words>
  <Application>Microsoft Office PowerPoint</Application>
  <PresentationFormat>On-screen Show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Who Needs Geology?</vt:lpstr>
      <vt:lpstr>Geology in Today’s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Geologic time</vt:lpstr>
      <vt:lpstr>Geologic time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Needs Geology?</dc:title>
  <dc:creator>Link</dc:creator>
  <cp:lastModifiedBy>Link</cp:lastModifiedBy>
  <cp:revision>2</cp:revision>
  <dcterms:created xsi:type="dcterms:W3CDTF">2015-01-07T21:29:01Z</dcterms:created>
  <dcterms:modified xsi:type="dcterms:W3CDTF">2015-01-07T21:43:50Z</dcterms:modified>
</cp:coreProperties>
</file>